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80" r:id="rId2"/>
    <p:sldId id="256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4" r:id="rId24"/>
    <p:sldId id="281" r:id="rId25"/>
    <p:sldId id="282" r:id="rId26"/>
    <p:sldId id="283" r:id="rId27"/>
    <p:sldId id="285" r:id="rId28"/>
    <p:sldId id="286" r:id="rId29"/>
    <p:sldId id="287" r:id="rId30"/>
    <p:sldId id="288" r:id="rId31"/>
    <p:sldId id="28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65" d="100"/>
          <a:sy n="65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8BD979-992A-4B62-AAF3-E36A5C81E0E2}" type="datetimeFigureOut">
              <a:rPr lang="ru-RU" smtClean="0"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C922065-7099-4F78-9F71-360F0E74D62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ГИГИЕНИЧЕСКАЯ </a:t>
            </a:r>
            <a:r>
              <a:rPr lang="ru-RU" sz="4800" b="1" dirty="0"/>
              <a:t>ХАРАКТЕРИСТИКА ПОЧВЫ И ВОДНОЙ  СРЕДЫ</a:t>
            </a:r>
            <a:endParaRPr lang="ru-RU" sz="4800" dirty="0"/>
          </a:p>
          <a:p>
            <a:r>
              <a:rPr lang="ru-RU" dirty="0"/>
              <a:t>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957160"/>
            <a:ext cx="4037550" cy="282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896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125760"/>
            <a:ext cx="4608512" cy="1143000"/>
          </a:xfrm>
        </p:spPr>
        <p:txBody>
          <a:bodyPr>
            <a:noAutofit/>
          </a:bodyPr>
          <a:lstStyle/>
          <a:p>
            <a:pPr algn="l"/>
            <a:r>
              <a:rPr lang="ru-RU" sz="1600" b="1" dirty="0"/>
              <a:t>Химическое и радиоактивное загрязнение почвы.</a:t>
            </a:r>
            <a:r>
              <a:rPr lang="ru-RU" sz="1600" dirty="0"/>
              <a:t> Сельскохозяйственные почвы загрязнены химическими средствами, применяемыми для удобрения почвы и борьбы с вредителями и болезнями растений и сорняками. Химические вещества –удобрения, обладают, как правило, незначительной токсичностью. Однако на перенасыщенной удобрениями почве вырастают корнеплоды, содержащие избыток нитратов, вызывающих тяжелые нарушения здоровья человека. Ядохимикаты, применяемые для борьбы с вредителями и болезнями и повышения урожайности, - в большинстве случаев сильнодействующие токсические вещества, иногда с канцерогенными и мутагенными свойствами. Отрицательное действие может проявиться сразу, непосредственно при контакте с кожей, а может и накапливаться в организме и вызвать хронические </a:t>
            </a:r>
            <a:r>
              <a:rPr lang="ru-RU" sz="1600" dirty="0" smtClean="0"/>
              <a:t>заболевания</a:t>
            </a:r>
            <a:r>
              <a:rPr lang="ru-RU" sz="1600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5864"/>
            <a:ext cx="3960440" cy="21810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018" y="4581128"/>
            <a:ext cx="3960440" cy="1981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590" y="2492896"/>
            <a:ext cx="3960439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109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628800"/>
            <a:ext cx="8208912" cy="2736304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dirty="0"/>
              <a:t>Самоочищение почвы </a:t>
            </a:r>
            <a:r>
              <a:rPr lang="ru-RU" sz="9600" i="1" dirty="0"/>
              <a:t>– </a:t>
            </a:r>
            <a:r>
              <a:rPr lang="ru-RU" sz="9600" i="1" dirty="0">
                <a:solidFill>
                  <a:schemeClr val="tx1"/>
                </a:solidFill>
              </a:rPr>
              <a:t>сложный и длительный биологический процесс, в течении которого органические вещества превращаются в воду, СО</a:t>
            </a:r>
            <a:r>
              <a:rPr lang="ru-RU" sz="9600" i="1" baseline="-25000" dirty="0">
                <a:solidFill>
                  <a:schemeClr val="tx1"/>
                </a:solidFill>
              </a:rPr>
              <a:t>2</a:t>
            </a:r>
            <a:r>
              <a:rPr lang="ru-RU" sz="9600" i="1" dirty="0">
                <a:solidFill>
                  <a:schemeClr val="tx1"/>
                </a:solidFill>
              </a:rPr>
              <a:t>, минеральные соли и гумус, а патологические начала отмирают.</a:t>
            </a:r>
          </a:p>
          <a:p>
            <a:r>
              <a:rPr lang="ru-RU" sz="9600" i="1" dirty="0">
                <a:solidFill>
                  <a:schemeClr val="tx1"/>
                </a:solidFill>
              </a:rPr>
              <a:t>В процессе самоочищения активно участвуют различные виды микроорганизмов, простейшие, черви, водоросли, грибы, личинки.</a:t>
            </a:r>
          </a:p>
          <a:p>
            <a:r>
              <a:rPr lang="ru-RU" sz="9600" i="1" dirty="0">
                <a:solidFill>
                  <a:schemeClr val="tx1"/>
                </a:solidFill>
              </a:rPr>
              <a:t>Самоочищение может осуществляться в аэробных и анаэробных условиях</a:t>
            </a:r>
            <a:r>
              <a:rPr lang="ru-RU" sz="9600" i="1" dirty="0" smtClean="0">
                <a:solidFill>
                  <a:schemeClr val="tx1"/>
                </a:solidFill>
              </a:rPr>
              <a:t>.</a:t>
            </a:r>
          </a:p>
          <a:p>
            <a:endParaRPr lang="ru-RU" sz="8000" i="1" dirty="0">
              <a:solidFill>
                <a:schemeClr val="tx1"/>
              </a:solidFill>
            </a:endParaRPr>
          </a:p>
          <a:p>
            <a:r>
              <a:rPr lang="ru-RU" sz="9600" b="1" dirty="0" smtClean="0"/>
              <a:t>Очистка </a:t>
            </a:r>
            <a:r>
              <a:rPr lang="ru-RU" sz="9600" b="1" dirty="0"/>
              <a:t>населенных мест </a:t>
            </a:r>
            <a:r>
              <a:rPr lang="ru-RU" sz="9600" dirty="0"/>
              <a:t>– комплекс мероприятий по сбору, удалению, обезвреживанию и утилизации отходов, образующихся в населенных местах, с целью сохранения здоровья населения и общего благоустройства.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b="1" dirty="0"/>
              <a:t>Самоочищение почвы, гигиенические  основы очистки населенных </a:t>
            </a:r>
            <a:r>
              <a:rPr lang="ru-RU" sz="3200" b="1" dirty="0" smtClean="0"/>
              <a:t>мест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093458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88640"/>
            <a:ext cx="4040188" cy="639762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               </a:t>
            </a:r>
          </a:p>
          <a:p>
            <a:endParaRPr lang="ru-RU" dirty="0"/>
          </a:p>
          <a:p>
            <a:pPr algn="ctr"/>
            <a:r>
              <a:rPr lang="ru-RU" sz="16000" dirty="0" smtClean="0"/>
              <a:t>Виды </a:t>
            </a:r>
            <a:r>
              <a:rPr lang="ru-RU" sz="16000" dirty="0"/>
              <a:t>отходов: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1196752"/>
            <a:ext cx="4040188" cy="3951288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romanUcPeriod"/>
            </a:pPr>
            <a:r>
              <a:rPr lang="en-US" sz="3600" dirty="0"/>
              <a:t> </a:t>
            </a:r>
            <a:r>
              <a:rPr lang="ru-RU" sz="3600" b="1" dirty="0" smtClean="0"/>
              <a:t>Твердые:</a:t>
            </a:r>
          </a:p>
          <a:p>
            <a:r>
              <a:rPr lang="ru-RU" sz="3600" dirty="0" smtClean="0"/>
              <a:t>мусор </a:t>
            </a:r>
            <a:r>
              <a:rPr lang="ru-RU" sz="3600" dirty="0"/>
              <a:t>(учреждений, домовой)</a:t>
            </a:r>
          </a:p>
          <a:p>
            <a:r>
              <a:rPr lang="ru-RU" sz="3600" dirty="0" smtClean="0"/>
              <a:t>отходы </a:t>
            </a:r>
            <a:r>
              <a:rPr lang="ru-RU" sz="3600" dirty="0"/>
              <a:t>предприятий общественного питания</a:t>
            </a:r>
          </a:p>
          <a:p>
            <a:r>
              <a:rPr lang="ru-RU" sz="3600" dirty="0" smtClean="0"/>
              <a:t>отходы </a:t>
            </a:r>
            <a:r>
              <a:rPr lang="ru-RU" sz="3600" dirty="0"/>
              <a:t>лечебных учреждений</a:t>
            </a:r>
          </a:p>
          <a:p>
            <a:r>
              <a:rPr lang="ru-RU" sz="3600" dirty="0" smtClean="0"/>
              <a:t>шлак </a:t>
            </a:r>
            <a:r>
              <a:rPr lang="ru-RU" sz="3600" dirty="0"/>
              <a:t>из котельных</a:t>
            </a:r>
          </a:p>
          <a:p>
            <a:r>
              <a:rPr lang="ru-RU" sz="3600" dirty="0" smtClean="0"/>
              <a:t> </a:t>
            </a:r>
            <a:r>
              <a:rPr lang="ru-RU" sz="3600" dirty="0"/>
              <a:t>уличный </a:t>
            </a:r>
            <a:r>
              <a:rPr lang="ru-RU" sz="3600" dirty="0" err="1"/>
              <a:t>смёт</a:t>
            </a:r>
            <a:endParaRPr lang="ru-RU" sz="3600" dirty="0"/>
          </a:p>
          <a:p>
            <a:r>
              <a:rPr lang="ru-RU" sz="3600" dirty="0" smtClean="0"/>
              <a:t>снег</a:t>
            </a:r>
            <a:r>
              <a:rPr lang="ru-RU" sz="3600" dirty="0"/>
              <a:t>, скол льда</a:t>
            </a:r>
          </a:p>
          <a:p>
            <a:r>
              <a:rPr lang="ru-RU" sz="3600" dirty="0" smtClean="0"/>
              <a:t>отходы </a:t>
            </a:r>
            <a:r>
              <a:rPr lang="ru-RU" sz="3600" dirty="0"/>
              <a:t>животного происхождения</a:t>
            </a:r>
          </a:p>
          <a:p>
            <a:r>
              <a:rPr lang="ru-RU" sz="3600" dirty="0" smtClean="0"/>
              <a:t>отходы </a:t>
            </a:r>
            <a:r>
              <a:rPr lang="ru-RU" sz="3600" dirty="0"/>
              <a:t>промышленных предприятий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724128" y="1847850"/>
            <a:ext cx="4041775" cy="395128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II. </a:t>
            </a:r>
            <a:r>
              <a:rPr lang="ru-RU" sz="2000" b="1" dirty="0"/>
              <a:t>Жидкие</a:t>
            </a:r>
            <a:r>
              <a:rPr lang="ru-RU" sz="2000" dirty="0" smtClean="0"/>
              <a:t>:</a:t>
            </a:r>
          </a:p>
          <a:p>
            <a:r>
              <a:rPr lang="ru-RU" sz="2000" dirty="0"/>
              <a:t>- нечистоты из выгребов уборных</a:t>
            </a:r>
          </a:p>
          <a:p>
            <a:r>
              <a:rPr lang="ru-RU" sz="2000" dirty="0"/>
              <a:t>- помои</a:t>
            </a:r>
          </a:p>
          <a:p>
            <a:r>
              <a:rPr lang="ru-RU" sz="2000" dirty="0"/>
              <a:t>- сточные воды</a:t>
            </a:r>
          </a:p>
          <a:p>
            <a:r>
              <a:rPr lang="ru-RU" sz="2000" dirty="0"/>
              <a:t>- воды от поливки, мытья мостовых</a:t>
            </a:r>
          </a:p>
          <a:p>
            <a:r>
              <a:rPr lang="ru-RU" sz="2000" dirty="0"/>
              <a:t>- атмосферные воды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232" y="4756926"/>
            <a:ext cx="3075189" cy="20651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7" y="0"/>
            <a:ext cx="3585324" cy="1847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122" y="4756926"/>
            <a:ext cx="2755006" cy="20650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761212"/>
            <a:ext cx="2304256" cy="18675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0" y="4756926"/>
            <a:ext cx="2619375" cy="206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182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54868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ru-RU" dirty="0"/>
              <a:t>Система удаления отходов: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/>
              <a:t>1. </a:t>
            </a:r>
            <a:r>
              <a:rPr lang="ru-RU" sz="1600" dirty="0"/>
              <a:t>Вывозная система</a:t>
            </a:r>
          </a:p>
          <a:p>
            <a:pPr marL="0" indent="0">
              <a:buNone/>
            </a:pPr>
            <a:r>
              <a:rPr lang="ru-RU" sz="1600" dirty="0"/>
              <a:t>Вывозится специальным транспортом</a:t>
            </a:r>
          </a:p>
          <a:p>
            <a:pPr marL="0" indent="0">
              <a:buNone/>
            </a:pPr>
            <a:r>
              <a:rPr lang="ru-RU" sz="1600" b="1" dirty="0"/>
              <a:t>2</a:t>
            </a:r>
            <a:r>
              <a:rPr lang="ru-RU" sz="1600" dirty="0"/>
              <a:t>. Сплавная система</a:t>
            </a:r>
          </a:p>
          <a:p>
            <a:pPr marL="0" indent="0">
              <a:buNone/>
            </a:pPr>
            <a:r>
              <a:rPr lang="ru-RU" sz="1600" dirty="0"/>
              <a:t>Канализация.</a:t>
            </a:r>
          </a:p>
          <a:p>
            <a:pPr marL="0" indent="0">
              <a:buNone/>
            </a:pPr>
            <a:r>
              <a:rPr lang="ru-RU" sz="1600" b="1" dirty="0"/>
              <a:t>3. </a:t>
            </a:r>
            <a:r>
              <a:rPr lang="ru-RU" sz="1600" dirty="0"/>
              <a:t>Смешанная </a:t>
            </a:r>
            <a:r>
              <a:rPr lang="ru-RU" sz="1600" dirty="0" smtClean="0"/>
              <a:t>система</a:t>
            </a:r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dirty="0"/>
              <a:t>Жидкие – при помощи канализации</a:t>
            </a:r>
          </a:p>
          <a:p>
            <a:pPr marL="0" indent="0">
              <a:buNone/>
            </a:pPr>
            <a:r>
              <a:rPr lang="ru-RU" sz="1600" dirty="0"/>
              <a:t>Твердые – вывозная система</a:t>
            </a:r>
          </a:p>
          <a:p>
            <a:pPr marL="0" indent="0">
              <a:buNone/>
            </a:pPr>
            <a:r>
              <a:rPr lang="ru-RU" sz="1600" dirty="0"/>
              <a:t>При вывозной системе все отходы поступают в почву.</a:t>
            </a:r>
          </a:p>
          <a:p>
            <a:pPr marL="0" indent="0">
              <a:buNone/>
            </a:pPr>
            <a:r>
              <a:rPr lang="ru-RU" sz="1600" dirty="0"/>
              <a:t>При наличии канализации жидкие отходы поступают (после обработки) в водоем.</a:t>
            </a:r>
          </a:p>
          <a:p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024" y="1772816"/>
            <a:ext cx="4041775" cy="639762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/>
              <a:t>Очистка населенных мест от твердых отходов</a:t>
            </a:r>
            <a:r>
              <a:rPr lang="ru-RU" sz="9600" dirty="0" smtClean="0"/>
              <a:t>.</a:t>
            </a:r>
          </a:p>
          <a:p>
            <a:endParaRPr lang="ru-RU" sz="8000" dirty="0"/>
          </a:p>
          <a:p>
            <a:endParaRPr lang="ru-RU" sz="8000" dirty="0"/>
          </a:p>
          <a:p>
            <a:r>
              <a:rPr lang="ru-RU" sz="8000" dirty="0"/>
              <a:t>3 элемента (звена):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20072" y="2492896"/>
            <a:ext cx="3346704" cy="27432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300" b="1" dirty="0"/>
              <a:t>1</a:t>
            </a:r>
            <a:r>
              <a:rPr lang="ru-RU" sz="2300" dirty="0"/>
              <a:t>. Сбор.</a:t>
            </a:r>
          </a:p>
          <a:p>
            <a:pPr marL="0" indent="0">
              <a:buNone/>
            </a:pPr>
            <a:r>
              <a:rPr lang="ru-RU" sz="2300" b="1" dirty="0"/>
              <a:t>А</a:t>
            </a:r>
            <a:r>
              <a:rPr lang="ru-RU" sz="2300" dirty="0"/>
              <a:t>) планово-</a:t>
            </a:r>
            <a:r>
              <a:rPr lang="ru-RU" sz="2300" dirty="0" err="1"/>
              <a:t>подворовой</a:t>
            </a:r>
            <a:r>
              <a:rPr lang="ru-RU" sz="2300" dirty="0"/>
              <a:t>.</a:t>
            </a:r>
          </a:p>
          <a:p>
            <a:pPr marL="0" indent="0">
              <a:buNone/>
            </a:pPr>
            <a:r>
              <a:rPr lang="ru-RU" sz="2300" dirty="0" smtClean="0"/>
              <a:t>    Складывают </a:t>
            </a:r>
            <a:r>
              <a:rPr lang="ru-RU" sz="2300" dirty="0"/>
              <a:t>мусор в контейнеры</a:t>
            </a:r>
          </a:p>
          <a:p>
            <a:pPr marL="0" indent="0">
              <a:buNone/>
            </a:pPr>
            <a:r>
              <a:rPr lang="ru-RU" sz="2300" b="1" dirty="0"/>
              <a:t>Б) </a:t>
            </a:r>
            <a:r>
              <a:rPr lang="ru-RU" sz="2300" dirty="0"/>
              <a:t>планово-поквартирный.</a:t>
            </a:r>
          </a:p>
          <a:p>
            <a:pPr marL="0" indent="0">
              <a:buNone/>
            </a:pPr>
            <a:r>
              <a:rPr lang="ru-RU" sz="2300" dirty="0" smtClean="0"/>
              <a:t>     Во </a:t>
            </a:r>
            <a:r>
              <a:rPr lang="ru-RU" sz="2300" dirty="0"/>
              <a:t>двор приезжает специальная машина в определенное время и люди выносят мусор.</a:t>
            </a:r>
          </a:p>
          <a:p>
            <a:pPr marL="0" indent="0">
              <a:buNone/>
            </a:pPr>
            <a:r>
              <a:rPr lang="ru-RU" sz="2300" b="1" dirty="0"/>
              <a:t>2</a:t>
            </a:r>
            <a:r>
              <a:rPr lang="ru-RU" sz="2300" dirty="0"/>
              <a:t>. Транспортирование.</a:t>
            </a:r>
          </a:p>
          <a:p>
            <a:pPr marL="0" indent="0">
              <a:buNone/>
            </a:pPr>
            <a:r>
              <a:rPr lang="ru-RU" sz="2300" dirty="0" smtClean="0"/>
              <a:t>     Специальный </a:t>
            </a:r>
            <a:r>
              <a:rPr lang="ru-RU" sz="2300" dirty="0"/>
              <a:t>транспорт – контейнеровоз или мусоровоз.</a:t>
            </a:r>
          </a:p>
          <a:p>
            <a:pPr marL="0" indent="0">
              <a:buNone/>
            </a:pPr>
            <a:r>
              <a:rPr lang="ru-RU" sz="2300" b="1" dirty="0"/>
              <a:t>3</a:t>
            </a:r>
            <a:r>
              <a:rPr lang="ru-RU" sz="2300" dirty="0"/>
              <a:t>. Обезвреживание.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699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/>
          <a:lstStyle/>
          <a:p>
            <a:r>
              <a:rPr lang="ru-RU" dirty="0"/>
              <a:t>Значение воды для </a:t>
            </a:r>
            <a:r>
              <a:rPr lang="ru-RU" dirty="0" smtClean="0"/>
              <a:t>человека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532" y="1484784"/>
            <a:ext cx="3096344" cy="30217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454" y="1535327"/>
            <a:ext cx="5329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Роль воды в жизни человека</a:t>
            </a:r>
            <a:r>
              <a:rPr lang="ru-RU" dirty="0"/>
              <a:t> </a:t>
            </a:r>
            <a:r>
              <a:rPr lang="ru-RU" dirty="0" smtClean="0"/>
              <a:t>чрезвычайно  велика и многообразна. </a:t>
            </a:r>
            <a:r>
              <a:rPr lang="ru-RU" dirty="0"/>
              <a:t>Она служит основой для хорошего функционирования всего организма. В воде находятся различные вещества, характер происхождения которых разнообразен, как органический, так и неорганический.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454" y="574886"/>
            <a:ext cx="53243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Вода </a:t>
            </a:r>
            <a:r>
              <a:rPr lang="ru-RU" dirty="0"/>
              <a:t>– важнейший фактор формирования внутренней среды организма и в то же время один из факторов внешней среды.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3860" y="3520659"/>
            <a:ext cx="533825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Там, где нет воды, нет жизни. В воде происходят все процессы, характерные для живых организмов, населяющих нашу Землю. Недостаток воды (дегидратация) приводит к нарушению всех функций организма и даже гибели. Уменьшение количества воды на 10 % вызывает необратимые изменения. Тканевой обмен, процессы  жизнедеятельности протекают в водной среде.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420" y="5934670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Вода – это общий показатель активности физиологических систем, фон и среда, в которой протекают все жизненно важные процессы.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83409" y="4639616"/>
            <a:ext cx="34605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организме </a:t>
            </a:r>
            <a:r>
              <a:rPr lang="ru-RU" dirty="0"/>
              <a:t>человека содержание воды приближается к 60 % от всего веса тела. Установлено, что процессы старения связаны с потерей воды клетками.</a:t>
            </a:r>
          </a:p>
        </p:txBody>
      </p:sp>
    </p:spTree>
    <p:extLst>
      <p:ext uri="{BB962C8B-B14F-4D97-AF65-F5344CB8AC3E}">
        <p14:creationId xmlns:p14="http://schemas.microsoft.com/office/powerpoint/2010/main" val="826217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Вода принимает активное участие в так </a:t>
            </a:r>
            <a:r>
              <a:rPr lang="ru-RU" b="1" dirty="0"/>
              <a:t>называемом водно-солевом обмене. </a:t>
            </a:r>
            <a:r>
              <a:rPr lang="ru-RU" dirty="0"/>
              <a:t>Процессы </a:t>
            </a:r>
            <a:r>
              <a:rPr lang="ru-RU" b="1" dirty="0"/>
              <a:t>пищеварения и дыхания</a:t>
            </a:r>
            <a:r>
              <a:rPr lang="ru-RU" dirty="0"/>
              <a:t> протекают нормально в случае достаточного количества воды в организме. Велика роль воды и в </a:t>
            </a:r>
            <a:r>
              <a:rPr lang="ru-RU" b="1" dirty="0"/>
              <a:t>выделительной функции </a:t>
            </a:r>
            <a:r>
              <a:rPr lang="ru-RU" dirty="0"/>
              <a:t>организма, что способствует нормальному функционированию мочеполовой системы.</a:t>
            </a:r>
          </a:p>
          <a:p>
            <a:r>
              <a:rPr lang="ru-RU" dirty="0"/>
              <a:t>Велика роль воды и в процессах </a:t>
            </a:r>
            <a:r>
              <a:rPr lang="ru-RU" b="1" dirty="0"/>
              <a:t>теплорегуляции организма. </a:t>
            </a:r>
            <a:r>
              <a:rPr lang="ru-RU" dirty="0"/>
              <a:t>Она участвует, в частности, в одном из важнейших процессов – </a:t>
            </a:r>
            <a:r>
              <a:rPr lang="ru-RU" b="1" dirty="0"/>
              <a:t>процессе потоотделения.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221" y="2240868"/>
            <a:ext cx="8265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dirty="0" smtClean="0"/>
              <a:t>С водой </a:t>
            </a:r>
            <a:r>
              <a:rPr lang="ru-RU" dirty="0"/>
              <a:t>в организм поступают </a:t>
            </a:r>
            <a:r>
              <a:rPr lang="ru-RU" dirty="0" smtClean="0"/>
              <a:t>и минеральные вещества.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2521" y="2852936"/>
            <a:ext cx="43564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Недостаток даже 10 % воды может значительно ухудшить состояние, а увеличение степени дегидратации до 20 % может приводить к нарушению жизненных функций и к смерти. Дегидратация более опасна для организма, чем голодание. Без пищи человек может прожить 1 месяц, а без воды – до 3 суток.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6955" y="5674022"/>
            <a:ext cx="43564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Давно отмечена связь между заболеваемостью населения и характером водопотребления. 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236" y="2610200"/>
            <a:ext cx="4371252" cy="398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99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005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68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12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32" y="2276872"/>
            <a:ext cx="9118868" cy="175260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/>
              <a:t>Запах.</a:t>
            </a:r>
            <a:r>
              <a:rPr lang="ru-RU" sz="2000" dirty="0"/>
              <a:t> Чистая питьевая вода не должна иметь никакого запаха. Любой запах указывает на присутствие в воде либо продуктов биологического распада растений или животных, либо каких-либо химических соединений, посторонних для питьевой </a:t>
            </a:r>
            <a:r>
              <a:rPr lang="ru-RU" sz="2000" dirty="0" smtClean="0"/>
              <a:t>воды.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-58779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/>
              <a:t>Органолептические свойства воды (цвет, запах, вкус, температура, прозрачность).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4385" y="836712"/>
            <a:ext cx="9118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Прозрачность</a:t>
            </a:r>
            <a:r>
              <a:rPr lang="ru-RU" dirty="0"/>
              <a:t> – это важный показатель чистоты воды. Это способность пропускать свет и делать видимыми предметы, находящиеся на определенной глубине. Прозрачность определяется количеством содержащихся в ней механических и химических примесей. Прозрачность должна быть не менее 30см, а воды плавательных бассейнов -20 см.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531" y="3610046"/>
            <a:ext cx="91188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Вкус.</a:t>
            </a:r>
            <a:r>
              <a:rPr lang="ru-RU" dirty="0"/>
              <a:t> Питьевая воды не должна иметь посторонних привкусов. Вкус воды зависит от ее минерального состава, температуры, концентрации растворенных в ней газов (кислорода и углекислого газа). Кипяченая вода менее вкусна вследствие потери газов и двууглекислых солей кальция и магния.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861" y="4441043"/>
            <a:ext cx="9074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906328"/>
            <a:ext cx="4347775" cy="18350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906328"/>
            <a:ext cx="3672408" cy="18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916832"/>
            <a:ext cx="8136904" cy="494116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/>
              <a:t> </a:t>
            </a:r>
            <a:endParaRPr lang="ru-RU" dirty="0" smtClean="0"/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Гигиеническое </a:t>
            </a:r>
            <a:r>
              <a:rPr lang="ru-RU" dirty="0"/>
              <a:t>значение состава и свойств почвы</a:t>
            </a:r>
            <a:r>
              <a:rPr lang="ru-RU" dirty="0" smtClean="0"/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Эпидемиологическое значение почвы. </a:t>
            </a:r>
            <a:endParaRPr lang="ru-RU" dirty="0" smtClean="0"/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Самоочищение </a:t>
            </a:r>
            <a:r>
              <a:rPr lang="ru-RU" dirty="0"/>
              <a:t>почвы, гигиенические  основы очистки населенных мест</a:t>
            </a:r>
            <a:r>
              <a:rPr lang="ru-RU" dirty="0" smtClean="0"/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Значение воды для человека. </a:t>
            </a:r>
            <a:endParaRPr lang="ru-RU" dirty="0" smtClean="0"/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Гигиенические </a:t>
            </a:r>
            <a:r>
              <a:rPr lang="ru-RU" dirty="0"/>
              <a:t>требования к качеству питьевой воды. </a:t>
            </a:r>
            <a:endParaRPr lang="ru-RU" dirty="0" smtClean="0"/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Органолептические </a:t>
            </a:r>
            <a:r>
              <a:rPr lang="ru-RU" dirty="0"/>
              <a:t>свойства воды (цвет, запах, вкус, температура, прозрачность</a:t>
            </a:r>
            <a:r>
              <a:rPr lang="ru-RU" dirty="0" smtClean="0"/>
              <a:t>).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Химический состав воды, профилактика заболеваний, связанных с изменением солевого состава воды. </a:t>
            </a:r>
            <a:endParaRPr lang="ru-RU" dirty="0" smtClean="0"/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Показатели </a:t>
            </a:r>
            <a:r>
              <a:rPr lang="ru-RU" dirty="0"/>
              <a:t>бактериального загрязнения воды (коли-титр, коли-индекс). </a:t>
            </a:r>
            <a:endParaRPr lang="ru-RU" dirty="0" smtClean="0"/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Виды  </a:t>
            </a:r>
            <a:r>
              <a:rPr lang="ru-RU" dirty="0"/>
              <a:t>источников водоснабжения, их санитарно-гигиеническая характеристика</a:t>
            </a:r>
            <a:r>
              <a:rPr lang="ru-RU" dirty="0" smtClean="0"/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Методы повышения качества воды (очистка и обеззараживание).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486600" cy="1152127"/>
          </a:xfrm>
        </p:spPr>
        <p:txBody>
          <a:bodyPr>
            <a:noAutofit/>
          </a:bodyPr>
          <a:lstStyle/>
          <a:p>
            <a:r>
              <a:rPr lang="ru-RU" sz="3600" b="1" dirty="0"/>
              <a:t>ГИГИЕНИЧСКАЯ ХАРАКТЕРИСТИКА ПОЧВЫ И ВОДНОЙ  СРЕДЫ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2524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9081"/>
            <a:ext cx="89644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Цвет.</a:t>
            </a:r>
            <a:r>
              <a:rPr lang="ru-RU" dirty="0"/>
              <a:t> Питьевая вода должна быть бесцветной. Окраска воды, как и ее мутность, делает воду неприятной для питья. Совершенно прозрачная вода встречается редко, например, в подземных водоносных слоях. В открытых водоемах вода обычно имеет тот или иной оттенок. Желтоватый оттенок чаще всего свидетельствует о наличии в воде солей железа или гуминовых веществ, образующихся при гниении или разложении растительных остатков. Он характерен для воды болот. Зеленоватый цвет воде придают микроводоросли.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2140406"/>
            <a:ext cx="68042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Температура</a:t>
            </a:r>
            <a:r>
              <a:rPr lang="ru-RU" dirty="0"/>
              <a:t> наиболее благоприятной для питьевой воды считается температура +7...+12°С. Такая вода эффективнее утоляет жажду, способствует охлаждению слизистой оболочки полости рта и пищевода и вызывает усиление деятельности слюнных желез. Прием воды, имеющей температуру 5°С и ниже, приводит к подавлению желудочной секреции, нарушению пищеварения. Прием холодной воды в разгоряченном состоянии после тренировки может привести к развитию простудных заболеваний.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Температура воды при купании и плавании для взрослых должна быть +25... +26°С, а для детей – не менее +26° Температура для естественных водоемов не нормируется. Чем глубже от поверхности почвы залегает водоносный слой, тем меньше вероятность проникновения в нее различных загрязнителей. Это объясняется фильтрацией через толстые слои почвы.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7" y="3501008"/>
            <a:ext cx="2160241" cy="307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338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Химический состав воды, профилактика заболеваний, связанных с изменением солевого состава воды.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532985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Химический состав воды. </a:t>
            </a:r>
            <a:r>
              <a:rPr lang="ru-RU" dirty="0"/>
              <a:t>В природе вода практически всегда содержит большее или меньшее количество растворенных в ней минеральных солей. Степень и минеральный состав воды определяются характером почвы или грунтов, прилегающих к водоносным слоям или поверхностным </a:t>
            </a:r>
            <a:r>
              <a:rPr lang="ru-RU" dirty="0" err="1"/>
              <a:t>водоисточникам</a:t>
            </a:r>
            <a:r>
              <a:rPr lang="ru-RU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3259" y="2891033"/>
            <a:ext cx="885865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Roboto"/>
                <a:cs typeface="Arial" pitchFamily="34" charset="0"/>
              </a:rPr>
              <a:t>Органические вещества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Roboto"/>
                <a:cs typeface="Arial" pitchFamily="34" charset="0"/>
              </a:rPr>
              <a:t>-из них самые важные — вещества животного происхождения, поскольку именно они могут содержать различные патогенные микробы. Косвенным гигиеническим показателем наличия или отсутствия этих веществ в воде служит окисляемость воды.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629" y="3968251"/>
            <a:ext cx="88482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Окисляемость </a:t>
            </a:r>
            <a:r>
              <a:rPr lang="ru-RU" b="1" dirty="0" smtClean="0"/>
              <a:t>воды</a:t>
            </a:r>
            <a:r>
              <a:rPr lang="ru-RU" dirty="0" smtClean="0"/>
              <a:t>-</a:t>
            </a:r>
            <a:r>
              <a:rPr lang="ru-RU" dirty="0"/>
              <a:t>э</a:t>
            </a:r>
            <a:r>
              <a:rPr lang="ru-RU" dirty="0" smtClean="0"/>
              <a:t>то </a:t>
            </a:r>
            <a:r>
              <a:rPr lang="ru-RU" dirty="0"/>
              <a:t>количество кислорода (мг), расходуемого на полное окисление органических веществ, содержащихся в 1 л воды (обозначается — мг/л).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441" y="4941168"/>
            <a:ext cx="88482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 возможном загрязнении воды органическими веществами животного происхождения свидетельствует наличие аммиака, солей азотистой и азотной кислот. </a:t>
            </a:r>
            <a:r>
              <a:rPr lang="ru-RU" b="1" dirty="0"/>
              <a:t>Аммиак </a:t>
            </a:r>
            <a:r>
              <a:rPr lang="ru-RU" dirty="0"/>
              <a:t>— это продукт начальных стадий гниения органических веществ животного происхождения, а соли азотной и азотистой кислот - конечные продукты минерализации органических веществ. Их наличие указывает на давнее загрязнение воды.</a:t>
            </a:r>
          </a:p>
        </p:txBody>
      </p:sp>
    </p:spTree>
    <p:extLst>
      <p:ext uri="{BB962C8B-B14F-4D97-AF65-F5344CB8AC3E}">
        <p14:creationId xmlns:p14="http://schemas.microsoft.com/office/powerpoint/2010/main" val="3887682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Присутствие в воде </a:t>
            </a:r>
            <a:r>
              <a:rPr lang="ru-RU" b="1" dirty="0"/>
              <a:t>солей соляной и серной кислот </a:t>
            </a:r>
            <a:r>
              <a:rPr lang="ru-RU" dirty="0"/>
              <a:t>— показатель возможного загрязнения воды экскрементами животных и человека (фекального загрязнения). Обычно в 1 л чистой природной воды содержится не более 20—30 мг хлоридов.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923330"/>
            <a:ext cx="903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Жесткость воды. </a:t>
            </a:r>
            <a:r>
              <a:rPr lang="ru-RU" dirty="0"/>
              <a:t>Она определяется содержанием в ней солей кальция и магния.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292662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Различают воду мягкую, умеренно жесткую и жесткую.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34738" y="1677108"/>
            <a:ext cx="9036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жесткой воде плохо развариваются овощи и мясо, потому что находящиеся в них белки образуют с кальцием и магнием нерастворимые соединения, не </a:t>
            </a:r>
            <a:r>
              <a:rPr lang="ru-RU" dirty="0" err="1"/>
              <a:t>усваивающиеся</a:t>
            </a:r>
            <a:r>
              <a:rPr lang="ru-RU" dirty="0"/>
              <a:t> в кишечнике человека.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55605" y="2513044"/>
            <a:ext cx="90017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Такая вода не подходит и для гигиенических процедур: наличие в ней избыточного количества солей препятствует пенообразованию, нерастворимые соединения оседают на волосах и затрудняют процесс мытья.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26985" y="3430558"/>
            <a:ext cx="6407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Жесткость питьевой воды не должна превышать 7 мг/л.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76" y="3806407"/>
            <a:ext cx="90287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Соли железа. </a:t>
            </a:r>
            <a:r>
              <a:rPr lang="ru-RU" dirty="0"/>
              <a:t>Вода, содержащая железо, безвредна, но в избыточных количествах оно придает ей горьковатый металлический вкус и желтую или желто-бурую окраску, снижая прозрачность. В питьевой воде допускается до 0,5 мг/л железа (в открытых водоемах) и 1,0 мг/л (в подземных источниках).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690" y="4889595"/>
            <a:ext cx="90326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Фтор. </a:t>
            </a:r>
            <a:r>
              <a:rPr lang="ru-RU" dirty="0"/>
              <a:t>Содержащийся в питьевой воде, он оказывает значительное влияние на состояние зубов. При его повышенной концентрации возникает флюороз (появление темных пятен на эмали зубов), ведущий к полному их разрушению, а при недостаточном содержании учащается заболеваемость кариесом. В воде должно находиться не более 1,5 мг/л фтора, оптимальное количество — 0,7—1,0 мг/л. Если фтора не хватает, воду искусственно фторируют, т. е. добавляют фтористый натрий.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686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634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Показатели бактериального загрязнения воды (коли-титр, коли-индекс).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261" y="1132821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Коли-индекс, коли-титр</a:t>
            </a:r>
            <a:r>
              <a:rPr lang="ru-RU" dirty="0"/>
              <a:t> — количественные показатели фекального загрязнения воды, пищевых продуктов, почвы и других объектов окружающей среды, основанные на исследовании содержания в них кишечной палочки. Она является индикатором фекального загрязнения, т.к. относится к постоянным обитателям кишечника человека, в значительном количестве выделяется с фекалиями в окружающую среду, где длительно сохраняется. Кроме того, кишечная палочка легко выращивается в обычных условиях на простых питательных средах. Присутствие ее в исследуемых субстратах указывает на возможность наличия в них других, в </a:t>
            </a:r>
            <a:r>
              <a:rPr lang="ru-RU" dirty="0" err="1"/>
              <a:t>т.ч</a:t>
            </a:r>
            <a:r>
              <a:rPr lang="ru-RU" dirty="0"/>
              <a:t>. патогенных для человека микроорганизмов кишечной группы, непосредственное обнаружение которых затруднено. Высокое содержание кишечной палочки в тех иди иных субстратах может свидетельствовать об интенсивном фекальном загрязнении и повышает эпидемиологическую опасность этих субстратов. Поэтому питьевая вода и различные пищевые продукты подвергаются постоянному санитарно-бактериологическому контролю, предусматривающему определение коли-титра или коли-</a:t>
            </a:r>
            <a:r>
              <a:rPr lang="ru-RU" dirty="0" err="1"/>
              <a:t>кидекса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2723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844824"/>
            <a:ext cx="4040188" cy="750887"/>
          </a:xfrm>
        </p:spPr>
        <p:txBody>
          <a:bodyPr>
            <a:noAutofit/>
          </a:bodyPr>
          <a:lstStyle/>
          <a:p>
            <a:r>
              <a:rPr lang="ru-RU" sz="1600" dirty="0" smtClean="0"/>
              <a:t>По </a:t>
            </a:r>
            <a:r>
              <a:rPr lang="ru-RU" sz="1600" dirty="0"/>
              <a:t>происхождению и </a:t>
            </a:r>
            <a:r>
              <a:rPr lang="ru-RU" sz="1600" dirty="0" smtClean="0"/>
              <a:t>локализации</a:t>
            </a:r>
            <a:r>
              <a:rPr lang="ru-RU" sz="1600" dirty="0"/>
              <a:t> источники воды с гигиенической точки </a:t>
            </a:r>
            <a:r>
              <a:rPr lang="ru-RU" sz="1600" dirty="0" smtClean="0"/>
              <a:t>зрения делятся :</a:t>
            </a:r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924944"/>
            <a:ext cx="4040188" cy="3763963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Подземные</a:t>
            </a:r>
          </a:p>
          <a:p>
            <a:r>
              <a:rPr lang="ru-RU" dirty="0" smtClean="0"/>
              <a:t>Верхняя зона</a:t>
            </a:r>
          </a:p>
          <a:p>
            <a:r>
              <a:rPr lang="ru-RU" dirty="0" smtClean="0"/>
              <a:t>Средняя зона </a:t>
            </a:r>
          </a:p>
          <a:p>
            <a:r>
              <a:rPr lang="ru-RU" dirty="0" smtClean="0"/>
              <a:t>Нижняя зона</a:t>
            </a:r>
          </a:p>
          <a:p>
            <a:pPr marL="0" indent="0">
              <a:buNone/>
            </a:pPr>
            <a:r>
              <a:rPr lang="ru-RU" dirty="0" smtClean="0"/>
              <a:t>2.Поверхностные</a:t>
            </a:r>
          </a:p>
          <a:p>
            <a:pPr marL="0" indent="0">
              <a:buNone/>
            </a:pPr>
            <a:r>
              <a:rPr lang="ru-RU" dirty="0" smtClean="0"/>
              <a:t>3.Атмосферные</a:t>
            </a:r>
          </a:p>
          <a:p>
            <a:pPr marL="0" indent="0">
              <a:buNone/>
            </a:pPr>
            <a:r>
              <a:rPr lang="ru-RU" sz="2200" dirty="0"/>
              <a:t>Для </a:t>
            </a:r>
            <a:r>
              <a:rPr lang="ru-RU" sz="2200" dirty="0" smtClean="0"/>
              <a:t>хозяйственно-питьевого </a:t>
            </a:r>
            <a:r>
              <a:rPr lang="ru-RU" sz="2200" dirty="0"/>
              <a:t>водоснабжения чаще всего используют воды верхней зоны, глубина расположения которых достигает 1000, а иногда 2000 м.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99992" y="1988840"/>
            <a:ext cx="3346704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Основные группы источников воды: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60032" y="2708920"/>
            <a:ext cx="3346704" cy="2743200"/>
          </a:xfrm>
        </p:spPr>
        <p:txBody>
          <a:bodyPr/>
          <a:lstStyle/>
          <a:p>
            <a:r>
              <a:rPr lang="ru-RU" dirty="0" smtClean="0"/>
              <a:t>Открытые</a:t>
            </a:r>
          </a:p>
          <a:p>
            <a:r>
              <a:rPr lang="ru-RU" dirty="0" smtClean="0"/>
              <a:t>Закрытые</a:t>
            </a:r>
          </a:p>
          <a:p>
            <a:pPr marL="0" indent="0">
              <a:buNone/>
            </a:pPr>
            <a:r>
              <a:rPr lang="ru-RU" sz="2000" dirty="0"/>
              <a:t>Для снабжения питьевой водой используются как подземные, так и поверхностные источники.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6512511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Виды  источников водоснабжения, их санитарно-гигиеническая характеристика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3570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665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91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37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84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56792"/>
            <a:ext cx="4392488" cy="3024335"/>
          </a:xfrm>
        </p:spPr>
        <p:txBody>
          <a:bodyPr>
            <a:noAutofit/>
          </a:bodyPr>
          <a:lstStyle/>
          <a:p>
            <a:r>
              <a:rPr lang="ru-RU" sz="1600" dirty="0"/>
              <a:t>Почва</a:t>
            </a:r>
            <a:r>
              <a:rPr lang="ru-RU" sz="1600" b="0" dirty="0"/>
              <a:t> – один из важнейших элементов экологической системы Земли. Наряду с солнечным светом, водой, температурой окружающей среды она – компонент внешней среды жизнедеятельности человека. Будучи одним из элементов биосферы, почва во многом определяет гигиеническое состояние внешней среды, оказывая большое влияние на состояние здоровья людей и санитарно-гигиенические условия жизни. Человек, добывая из почвы воду, производя различные земляные, подземные сельскохозяйственные работы, постоянно подвергается различным воздействиям отдельных почвенных факторов.</a:t>
            </a:r>
            <a:endParaRPr lang="ru-RU" sz="1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509120"/>
            <a:ext cx="2466975" cy="220789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96545" y="1340768"/>
            <a:ext cx="4247455" cy="2613967"/>
          </a:xfrm>
        </p:spPr>
        <p:txBody>
          <a:bodyPr>
            <a:noAutofit/>
          </a:bodyPr>
          <a:lstStyle/>
          <a:p>
            <a:r>
              <a:rPr lang="ru-RU" sz="1800" dirty="0"/>
              <a:t>Почва</a:t>
            </a:r>
            <a:r>
              <a:rPr lang="ru-RU" sz="1800" b="0" dirty="0"/>
              <a:t> – </a:t>
            </a:r>
            <a:r>
              <a:rPr lang="ru-RU" sz="1800" b="0" i="1" dirty="0"/>
              <a:t>природное образование, состоящее из генетически связанных между собой горизонтов, формирующихся в результате преобразования поверхностных слоев земной коры под воздействием воды, воздуха и живых организмов</a:t>
            </a:r>
            <a:r>
              <a:rPr lang="ru-RU" sz="1800" b="0" dirty="0"/>
              <a:t>. Почва является одним их элементов биосферы, обеспечивающих циркуляцию химических веществ в системе « окружающая среда – человек».</a:t>
            </a:r>
            <a:endParaRPr lang="ru-RU" sz="1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869160"/>
            <a:ext cx="3024336" cy="181508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00808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ПОЧВА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8926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27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3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60648"/>
            <a:ext cx="3888432" cy="53285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0"/>
            <a:ext cx="4680520" cy="4691063"/>
          </a:xfrm>
        </p:spPr>
        <p:txBody>
          <a:bodyPr>
            <a:noAutofit/>
          </a:bodyPr>
          <a:lstStyle/>
          <a:p>
            <a:r>
              <a:rPr lang="ru-RU" sz="1600" dirty="0"/>
              <a:t>Почва состоит из материнской породы (минеральные соединения), различных органоминеральных комплексов, органического вещества, гумуса (перегноя), живых организмов, воздуха, почвенной влаги.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Поверхностный </a:t>
            </a:r>
            <a:r>
              <a:rPr lang="ru-RU" sz="1600" dirty="0"/>
              <a:t>слой почвы представляет собой сложный комплекс, на 90-99% состоящий из минеральных соединений и на 1-01% - из органических веществ. Минеральная часть почвы – это в основном песок, глина, известь и ил с входящими в них солями различных металлов (алюминия, кальция, магния и др.), органическая – перегной, или гумус. Образующийся из продуктов разложения и остатков растительных и животных организмов. Этот слой почвы содержит огромное количество микроорганизмов.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</a:t>
            </a:r>
            <a:r>
              <a:rPr lang="ru-RU" sz="1600" dirty="0"/>
              <a:t>зависимости от геологического строения различают песчаную (80% и более песка), супесчаную, глинистую (свыше 60% глины), суглинистую, солончаковую – богатую хлоридами, черноземную (20% перегноя), торфяную и др.</a:t>
            </a:r>
          </a:p>
        </p:txBody>
      </p:sp>
    </p:spTree>
    <p:extLst>
      <p:ext uri="{BB962C8B-B14F-4D97-AF65-F5344CB8AC3E}">
        <p14:creationId xmlns:p14="http://schemas.microsoft.com/office/powerpoint/2010/main" val="3569602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5680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ru-RU" dirty="0"/>
              <a:t>Гигиеническое значение состава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225" y="188640"/>
            <a:ext cx="4370263" cy="626469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196752"/>
            <a:ext cx="3816424" cy="5289451"/>
          </a:xfrm>
        </p:spPr>
        <p:txBody>
          <a:bodyPr>
            <a:noAutofit/>
          </a:bodyPr>
          <a:lstStyle/>
          <a:p>
            <a:r>
              <a:rPr lang="ru-RU" sz="1600" dirty="0"/>
              <a:t>Почва состоит из твердых частиц и свободных заполненных воздухом или собой промежутков между ними. К частицам почвы с диаметром более 3 мм относятся камни и гравий, от 1до 3 мм – крупный песок и менее 1 мм – мелкий Механические свойства почвы, размеры частиц, их характер определяют такие ее гигиенические свойства, как пористость, </a:t>
            </a:r>
            <a:r>
              <a:rPr lang="ru-RU" sz="1600" dirty="0" err="1"/>
              <a:t>воздухо</a:t>
            </a:r>
            <a:r>
              <a:rPr lang="ru-RU" sz="1600" dirty="0"/>
              <a:t>- и водопроницаемость, </a:t>
            </a:r>
            <a:r>
              <a:rPr lang="ru-RU" sz="1600" dirty="0" err="1"/>
              <a:t>влаго</a:t>
            </a:r>
            <a:r>
              <a:rPr lang="ru-RU" sz="1600" dirty="0"/>
              <a:t>- и теплоемкость, тепловой режим. Почва состоит из крупных (камни, галька, гравий) и мелких частиц (мелкий и глинистый песок). Крупнозернистые почвы обладают хорошей воздухопроницаемостью, а мелкозернистые почвы – значительной водопроницаемостью, высокой гигроскопичностью и капиллярностью.  </a:t>
            </a:r>
            <a:r>
              <a:rPr lang="ru-RU" sz="1600" dirty="0" smtClean="0"/>
              <a:t>песок</a:t>
            </a:r>
            <a:r>
              <a:rPr lang="ru-RU" sz="1600" dirty="0"/>
              <a:t>, глина, пыль и ил.</a:t>
            </a:r>
          </a:p>
        </p:txBody>
      </p:sp>
    </p:spTree>
    <p:extLst>
      <p:ext uri="{BB962C8B-B14F-4D97-AF65-F5344CB8AC3E}">
        <p14:creationId xmlns:p14="http://schemas.microsoft.com/office/powerpoint/2010/main" val="1858679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097360"/>
            <a:ext cx="8640960" cy="5760640"/>
          </a:xfrm>
        </p:spPr>
        <p:txBody>
          <a:bodyPr>
            <a:normAutofit fontScale="92500" lnSpcReduction="10000"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2800" b="1" dirty="0"/>
              <a:t>В</a:t>
            </a:r>
            <a:r>
              <a:rPr lang="ru-RU" sz="2800" b="1" dirty="0" smtClean="0"/>
              <a:t>оздухопроницаемость-</a:t>
            </a:r>
            <a:r>
              <a:rPr lang="ru-RU" dirty="0" smtClean="0"/>
              <a:t> </a:t>
            </a:r>
            <a:r>
              <a:rPr lang="ru-RU" sz="2600" dirty="0" smtClean="0"/>
              <a:t>способность почвы </a:t>
            </a:r>
            <a:r>
              <a:rPr lang="ru-RU" sz="2600" dirty="0"/>
              <a:t>в большей или меньшей мере пропускать </a:t>
            </a:r>
            <a:r>
              <a:rPr lang="ru-RU" sz="2600" dirty="0" smtClean="0"/>
              <a:t>воздух.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b="1" dirty="0" smtClean="0"/>
              <a:t>Влагоемкость-</a:t>
            </a:r>
            <a:r>
              <a:rPr lang="ru-RU" sz="2800" dirty="0"/>
              <a:t> количество влаги, которое может быть поглощено единицей объема почвы, способность почвы удерживать в себе воду с помощью сорбционных и капиллярных сил. 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400" b="1" dirty="0"/>
              <a:t>Температура</a:t>
            </a:r>
            <a:r>
              <a:rPr lang="ru-RU" sz="2400" dirty="0"/>
              <a:t> поверхности почвы оказывает наибольшее влияние на температуру приземного слоя воздуха, жизнедеятельность почвенных микроорганизмов, процессы разложения в ней органических веществ, а также на тепловой режим помещения первого и подвалов</a:t>
            </a:r>
            <a:r>
              <a:rPr lang="ru-RU" sz="2400" dirty="0" smtClean="0"/>
              <a:t>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b="1" dirty="0"/>
              <a:t>Самоочищение </a:t>
            </a:r>
            <a:r>
              <a:rPr lang="ru-RU" sz="2800" b="1" dirty="0" smtClean="0"/>
              <a:t>почвы</a:t>
            </a:r>
            <a:r>
              <a:rPr lang="ru-RU" sz="2800" b="1" dirty="0"/>
              <a:t>-</a:t>
            </a:r>
            <a:r>
              <a:rPr lang="ru-RU" sz="2800" dirty="0" smtClean="0"/>
              <a:t> способность почвы </a:t>
            </a:r>
            <a:r>
              <a:rPr lang="ru-RU" sz="2800" dirty="0"/>
              <a:t>превращать опасные в эпидемиологическом отношении органические вещества в неорганические – минеральные соли и газы.  </a:t>
            </a:r>
            <a:endParaRPr lang="ru-RU" sz="2600" dirty="0" smtClean="0"/>
          </a:p>
          <a:p>
            <a:pPr marL="514350" indent="-514350" algn="l">
              <a:buFont typeface="+mj-lt"/>
              <a:buAutoNum type="arabicPeriod"/>
            </a:pPr>
            <a:endParaRPr lang="ru-RU" sz="2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-99392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Гигиенические свойства почвы</a:t>
            </a:r>
            <a:r>
              <a:rPr lang="ru-RU" sz="4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017588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628800"/>
            <a:ext cx="7920880" cy="639762"/>
          </a:xfrm>
        </p:spPr>
        <p:txBody>
          <a:bodyPr>
            <a:noAutofit/>
          </a:bodyPr>
          <a:lstStyle/>
          <a:p>
            <a:pPr algn="ctr"/>
            <a:r>
              <a:rPr lang="ru-RU" sz="1600" dirty="0"/>
              <a:t>Комплексное определение гигиенической опасности почвенного фактора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8078289"/>
              </p:ext>
            </p:extLst>
          </p:nvPr>
        </p:nvGraphicFramePr>
        <p:xfrm>
          <a:off x="467544" y="2276872"/>
          <a:ext cx="8352929" cy="4480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106"/>
                <a:gridCol w="1637608"/>
                <a:gridCol w="1141043"/>
                <a:gridCol w="1670586"/>
                <a:gridCol w="1670586"/>
              </a:tblGrid>
              <a:tr h="1328689"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Степень опасности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Характеристика почвы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Число яиц гельминтов в 1 кг почвы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Титр Е. </a:t>
                      </a:r>
                      <a:r>
                        <a:rPr lang="en-US" sz="16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coli¹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Санитарное число (число Хлебникова)³</a:t>
                      </a:r>
                    </a:p>
                  </a:txBody>
                  <a:tcPr anchor="ctr"/>
                </a:tc>
              </a:tr>
              <a:tr h="648895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Безопасная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Чистая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1.0 и больше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0.98-1.0</a:t>
                      </a:r>
                      <a:endParaRPr lang="ru-RU" dirty="0"/>
                    </a:p>
                  </a:txBody>
                  <a:tcPr/>
                </a:tc>
              </a:tr>
              <a:tr h="926992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Относительно безопасная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Слабо загрязненная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 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1.0-0.01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0.85-0.98</a:t>
                      </a:r>
                      <a:endParaRPr lang="ru-RU" dirty="0"/>
                    </a:p>
                  </a:txBody>
                  <a:tcPr/>
                </a:tc>
              </a:tr>
              <a:tr h="648895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Опасная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Загрязненная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11-100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0.01-0.001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0.70-0.85</a:t>
                      </a:r>
                      <a:endParaRPr lang="ru-RU" dirty="0"/>
                    </a:p>
                  </a:txBody>
                  <a:tcPr/>
                </a:tc>
              </a:tr>
              <a:tr h="926992">
                <a:tc>
                  <a:txBody>
                    <a:bodyPr/>
                    <a:lstStyle/>
                    <a:p>
                      <a:r>
                        <a:rPr lang="ru-RU" dirty="0"/>
                        <a:t>Чрезвычайно опасная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Сильно загрязненная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Более 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0.001 и меньше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0.7 и меньше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56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Эпидемиологическое значение </a:t>
            </a:r>
            <a:r>
              <a:rPr lang="ru-RU" sz="3600" b="1" dirty="0" smtClean="0"/>
              <a:t>почвы 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1800" dirty="0"/>
              <a:t>Почва – чрезвычайно благоприятная среда обитания для бактерий, актиномицет, микоплазм, грибов, грибков, водорослей, лишайников, простейших. В ней находится от 5000 до </a:t>
            </a:r>
            <a:r>
              <a:rPr lang="ru-RU" sz="1600" dirty="0"/>
              <a:t>500000 простейших микроорганизмов на 1 г почвы</a:t>
            </a:r>
            <a:r>
              <a:rPr lang="ru-RU" sz="1600" dirty="0" smtClean="0"/>
              <a:t>.</a:t>
            </a:r>
            <a:br>
              <a:rPr lang="ru-RU" sz="1600" dirty="0" smtClean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953252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/>
              <a:t>Сроки выживания в почве патогенных микробов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85564309"/>
              </p:ext>
            </p:extLst>
          </p:nvPr>
        </p:nvGraphicFramePr>
        <p:xfrm>
          <a:off x="200222" y="476672"/>
          <a:ext cx="8928990" cy="62179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76330"/>
                <a:gridCol w="2976330"/>
                <a:gridCol w="2976330"/>
              </a:tblGrid>
              <a:tr h="429931">
                <a:tc>
                  <a:txBody>
                    <a:bodyPr/>
                    <a:lstStyle/>
                    <a:p>
                      <a:r>
                        <a:rPr lang="ru-RU" dirty="0"/>
                        <a:t>Возбудители инфекций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загрязнения почвы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</a:t>
                      </a:r>
                      <a:r>
                        <a:rPr lang="ru-RU" baseline="0" dirty="0" smtClean="0"/>
                        <a:t> выживания возбудителей ,</a:t>
                      </a:r>
                      <a:r>
                        <a:rPr lang="ru-RU" baseline="0" dirty="0" err="1" smtClean="0"/>
                        <a:t>сут</a:t>
                      </a:r>
                      <a:r>
                        <a:rPr lang="ru-RU" baseline="0" dirty="0" smtClean="0"/>
                        <a:t> .</a:t>
                      </a:r>
                      <a:endParaRPr lang="ru-RU" dirty="0"/>
                    </a:p>
                  </a:txBody>
                  <a:tcPr/>
                </a:tc>
              </a:tr>
              <a:tr h="245675">
                <a:tc rowSpan="3"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Холерный вибрион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Испражнения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20-210</a:t>
                      </a:r>
                      <a:endParaRPr lang="ru-RU" dirty="0"/>
                    </a:p>
                  </a:txBody>
                  <a:tcPr/>
                </a:tc>
              </a:tr>
              <a:tr h="4299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Содержимое выгребных ям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7-12</a:t>
                      </a:r>
                      <a:endParaRPr lang="ru-RU" dirty="0"/>
                    </a:p>
                  </a:txBody>
                  <a:tcPr/>
                </a:tc>
              </a:tr>
              <a:tr h="24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Сточные</a:t>
                      </a:r>
                      <a:r>
                        <a:rPr lang="ru-RU" baseline="0" dirty="0" smtClean="0"/>
                        <a:t> воды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2-15</a:t>
                      </a:r>
                      <a:endParaRPr lang="ru-RU" dirty="0"/>
                    </a:p>
                  </a:txBody>
                  <a:tcPr/>
                </a:tc>
              </a:tr>
              <a:tr h="245675">
                <a:tc rowSpan="5"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Возбудители брюшного тифа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Испражнения</a:t>
                      </a:r>
                      <a:endParaRPr lang="ru-RU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30-100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9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Содержимое выгребных ям</a:t>
                      </a:r>
                      <a:endParaRPr lang="ru-RU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30-150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Сточные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воды</a:t>
                      </a:r>
                      <a:endParaRPr lang="ru-RU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Кухонные отбросы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Домашний мусор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42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45675">
                <a:tc rowSpan="5"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Дизентерийная полочка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Испражнения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20-60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9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Содержимое выгребных ям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5-12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Сточные воды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2-7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Кухонные  отбросы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Домашний</a:t>
                      </a:r>
                      <a:r>
                        <a:rPr lang="ru-RU" baseline="0" dirty="0" smtClean="0"/>
                        <a:t> мусор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5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27712"/>
            <a:ext cx="4464496" cy="1162050"/>
          </a:xfrm>
        </p:spPr>
        <p:txBody>
          <a:bodyPr>
            <a:noAutofit/>
          </a:bodyPr>
          <a:lstStyle/>
          <a:p>
            <a:r>
              <a:rPr lang="ru-RU" sz="1600" b="0" dirty="0"/>
              <a:t>Через почву передаются многочисленные инфекционные заболевания. В этом состоит ее эпидемиологическое значение. Патогенные микробы, попадая в почву с выделениями человека и животных, загрязняют ее. Наибольшего внимания заслуживает роль почвы в передаче патогенных анаэробов. Возбудители столбняка, газовой гангрены и ботулизма, будучи кишечными сапрофитами теплокровных животных и человека, попадают с фекалиями в почву и образуют там споры, сохраняющие свою жизнедеятельность годами. На глубине нескольких сантиметров они уже защищены от губительного действия солнечных лучей и размножаются, находя здесь питательные вещества, влагу, кислород воздуха, проникающего в почвенные поры. Многочисленные возбудители болезней могут выживать в почве довольно долго.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284984"/>
            <a:ext cx="3888432" cy="2880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76672"/>
            <a:ext cx="3854406" cy="254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58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458</TotalTime>
  <Words>1343</Words>
  <Application>Microsoft Office PowerPoint</Application>
  <PresentationFormat>Экран (4:3)</PresentationFormat>
  <Paragraphs>181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Презентация PowerPoint</vt:lpstr>
      <vt:lpstr>ГИГИЕНИЧСКАЯ ХАРАКТЕРИСТИКА ПОЧВЫ И ВОДНОЙ  СРЕДЫ </vt:lpstr>
      <vt:lpstr>ПОЧВА</vt:lpstr>
      <vt:lpstr>Презентация PowerPoint</vt:lpstr>
      <vt:lpstr>Гигиеническое значение состава</vt:lpstr>
      <vt:lpstr>Гигиенические свойства почвы </vt:lpstr>
      <vt:lpstr>Эпидемиологическое значение почвы   Почва – чрезвычайно благоприятная среда обитания для бактерий, актиномицет, микоплазм, грибов, грибков, водорослей, лишайников, простейших. В ней находится от 5000 до 500000 простейших микроорганизмов на 1 г почвы. </vt:lpstr>
      <vt:lpstr>Сроки выживания в почве патогенных микробов</vt:lpstr>
      <vt:lpstr>Через почву передаются многочисленные инфекционные заболевания. В этом состоит ее эпидемиологическое значение. Патогенные микробы, попадая в почву с выделениями человека и животных, загрязняют ее. Наибольшего внимания заслуживает роль почвы в передаче патогенных анаэробов. Возбудители столбняка, газовой гангрены и ботулизма, будучи кишечными сапрофитами теплокровных животных и человека, попадают с фекалиями в почву и образуют там споры, сохраняющие свою жизнедеятельность годами. На глубине нескольких сантиметров они уже защищены от губительного действия солнечных лучей и размножаются, находя здесь питательные вещества, влагу, кислород воздуха, проникающего в почвенные поры. Многочисленные возбудители болезней могут выживать в почве довольно долго. </vt:lpstr>
      <vt:lpstr>Химическое и радиоактивное загрязнение почвы. Сельскохозяйственные почвы загрязнены химическими средствами, применяемыми для удобрения почвы и борьбы с вредителями и болезнями растений и сорняками. Химические вещества –удобрения, обладают, как правило, незначительной токсичностью. Однако на перенасыщенной удобрениями почве вырастают корнеплоды, содержащие избыток нитратов, вызывающих тяжелые нарушения здоровья человека. Ядохимикаты, применяемые для борьбы с вредителями и болезнями и повышения урожайности, - в большинстве случаев сильнодействующие токсические вещества, иногда с канцерогенными и мутагенными свойствами. Отрицательное действие может проявиться сразу, непосредственно при контакте с кожей, а может и накапливаться в организме и вызвать хронические заболевания.</vt:lpstr>
      <vt:lpstr>Самоочищение почвы, гигиенические  основы очистки населенных мест</vt:lpstr>
      <vt:lpstr>Презентация PowerPoint</vt:lpstr>
      <vt:lpstr>Презентация PowerPoint</vt:lpstr>
      <vt:lpstr>Значение воды для человека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Органолептические свойства воды (цвет, запах, вкус, температура, прозрачность).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 источников водоснабжения, их санитарно-гигиеническая характеристика.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vika</dc:creator>
  <cp:lastModifiedBy>vika</cp:lastModifiedBy>
  <cp:revision>35</cp:revision>
  <dcterms:created xsi:type="dcterms:W3CDTF">2017-12-20T14:08:45Z</dcterms:created>
  <dcterms:modified xsi:type="dcterms:W3CDTF">2017-12-21T12:31:21Z</dcterms:modified>
</cp:coreProperties>
</file>